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sldIdLst>
    <p:sldId id="257" r:id="rId2"/>
    <p:sldId id="258" r:id="rId3"/>
    <p:sldId id="259" r:id="rId4"/>
    <p:sldId id="260" r:id="rId5"/>
    <p:sldId id="261" r:id="rId6"/>
    <p:sldId id="262" r:id="rId7"/>
    <p:sldId id="288" r:id="rId8"/>
    <p:sldId id="289" r:id="rId9"/>
    <p:sldId id="287" r:id="rId10"/>
    <p:sldId id="284" r:id="rId11"/>
    <p:sldId id="285" r:id="rId12"/>
    <p:sldId id="286" r:id="rId13"/>
    <p:sldId id="290" r:id="rId14"/>
    <p:sldId id="291" r:id="rId15"/>
    <p:sldId id="292" r:id="rId16"/>
    <p:sldId id="308" r:id="rId17"/>
    <p:sldId id="301" r:id="rId18"/>
    <p:sldId id="309" r:id="rId19"/>
    <p:sldId id="311" r:id="rId20"/>
    <p:sldId id="310" r:id="rId21"/>
    <p:sldId id="302" r:id="rId22"/>
    <p:sldId id="303" r:id="rId23"/>
    <p:sldId id="304" r:id="rId24"/>
    <p:sldId id="312" r:id="rId25"/>
    <p:sldId id="313" r:id="rId26"/>
    <p:sldId id="306" r:id="rId27"/>
    <p:sldId id="314" r:id="rId28"/>
    <p:sldId id="315" r:id="rId29"/>
    <p:sldId id="316" r:id="rId30"/>
    <p:sldId id="307" r:id="rId31"/>
    <p:sldId id="264" r:id="rId32"/>
    <p:sldId id="265" r:id="rId33"/>
    <p:sldId id="266" r:id="rId34"/>
    <p:sldId id="268" r:id="rId35"/>
    <p:sldId id="267" r:id="rId36"/>
    <p:sldId id="282" r:id="rId37"/>
    <p:sldId id="269" r:id="rId38"/>
    <p:sldId id="270" r:id="rId39"/>
    <p:sldId id="271" r:id="rId40"/>
    <p:sldId id="293" r:id="rId41"/>
    <p:sldId id="272" r:id="rId42"/>
    <p:sldId id="273" r:id="rId43"/>
    <p:sldId id="274" r:id="rId44"/>
    <p:sldId id="275" r:id="rId45"/>
    <p:sldId id="276" r:id="rId46"/>
    <p:sldId id="277" r:id="rId47"/>
    <p:sldId id="278" r:id="rId48"/>
    <p:sldId id="279" r:id="rId49"/>
    <p:sldId id="280" r:id="rId50"/>
    <p:sldId id="294" r:id="rId51"/>
    <p:sldId id="295" r:id="rId52"/>
    <p:sldId id="296" r:id="rId53"/>
    <p:sldId id="299" r:id="rId54"/>
    <p:sldId id="297" r:id="rId55"/>
    <p:sldId id="298" r:id="rId56"/>
    <p:sldId id="300" r:id="rId57"/>
  </p:sldIdLst>
  <p:sldSz cx="9906000" cy="6858000" type="A4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  <a:srgbClr val="BFBFBF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2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9BC1D-108D-4D8B-8C74-0D486866E202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91936D-B867-4BFB-8BF4-FF3DF4BF0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184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1936D-B867-4BFB-8BF4-FF3DF4BF059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336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6015D-367D-47A0-A59E-70495948F767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2E42-0877-4AB4-B01C-03305DCDA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878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6015D-367D-47A0-A59E-70495948F767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2E42-0877-4AB4-B01C-03305DCDA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285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6015D-367D-47A0-A59E-70495948F767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2E42-0877-4AB4-B01C-03305DCDA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992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6015D-367D-47A0-A59E-70495948F767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2E42-0877-4AB4-B01C-03305DCDA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077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6015D-367D-47A0-A59E-70495948F767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2E42-0877-4AB4-B01C-03305DCDA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314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6015D-367D-47A0-A59E-70495948F767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2E42-0877-4AB4-B01C-03305DCDA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02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6015D-367D-47A0-A59E-70495948F767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2E42-0877-4AB4-B01C-03305DCDA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139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6015D-367D-47A0-A59E-70495948F767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2E42-0877-4AB4-B01C-03305DCDA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422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6015D-367D-47A0-A59E-70495948F767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2E42-0877-4AB4-B01C-03305DCDA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889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6015D-367D-47A0-A59E-70495948F767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2E42-0877-4AB4-B01C-03305DCDA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107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6015D-367D-47A0-A59E-70495948F767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C2E42-0877-4AB4-B01C-03305DCDA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062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6015D-367D-47A0-A59E-70495948F767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C2E42-0877-4AB4-B01C-03305DCDAA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088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g"/><Relationship Id="rId4" Type="http://schemas.openxmlformats.org/officeDocument/2006/relationships/image" Target="../media/image47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9578" y="1323206"/>
            <a:ext cx="6866295" cy="4256999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/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САМООЦЕНКА </a:t>
            </a:r>
          </a:p>
          <a:p>
            <a:pPr algn="ctr"/>
            <a:r>
              <a:rPr lang="ru-RU" sz="3200" b="1" dirty="0">
                <a:ln/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деятельности     </a:t>
            </a:r>
          </a:p>
          <a:p>
            <a:pPr algn="ctr"/>
            <a:r>
              <a:rPr lang="ru-RU" sz="3200" b="1" dirty="0">
                <a:ln/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КГУ «Специальный комплекс «детский сад-школа-интернат», село </a:t>
            </a:r>
            <a:r>
              <a:rPr lang="ru-RU" sz="3200" b="1" dirty="0" err="1">
                <a:ln/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Урюпинка</a:t>
            </a:r>
            <a:r>
              <a:rPr lang="ru-RU" sz="3200" b="1" dirty="0">
                <a:ln/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200" b="1" dirty="0" err="1">
                <a:ln/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Аккольский</a:t>
            </a:r>
            <a:r>
              <a:rPr lang="ru-RU" sz="3200" b="1" dirty="0">
                <a:ln/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район» управления образования </a:t>
            </a:r>
            <a:r>
              <a:rPr lang="ru-RU" sz="3200" b="1" dirty="0" err="1">
                <a:ln/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Акмолинской</a:t>
            </a:r>
            <a:r>
              <a:rPr lang="ru-RU" sz="3200" b="1" dirty="0">
                <a:ln/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области</a:t>
            </a:r>
            <a:endParaRPr lang="ru-RU" sz="3200" b="1" u="sng" dirty="0">
              <a:ln/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3200" b="1" dirty="0">
                <a:ln/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3200" b="1" u="sng" dirty="0">
              <a:ln/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1463" b="1" dirty="0">
              <a:ln/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89" y="218144"/>
            <a:ext cx="2444210" cy="243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08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4440186" y="774540"/>
            <a:ext cx="4889090" cy="5857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наименование организации образования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236319" y="1726719"/>
            <a:ext cx="5660001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25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Коммунальное государственное учреждение «Специальный комплекс «детский сад-школа-интернат», село </a:t>
            </a:r>
            <a:r>
              <a:rPr lang="ru-RU" sz="1625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Урюпинка</a:t>
            </a:r>
            <a:r>
              <a:rPr lang="ru-RU" sz="1625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25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Аккольский</a:t>
            </a:r>
            <a:r>
              <a:rPr lang="ru-RU" sz="1625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район» управления образования </a:t>
            </a:r>
            <a:r>
              <a:rPr lang="ru-RU" sz="1625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Акмолинской</a:t>
            </a:r>
            <a:r>
              <a:rPr lang="ru-RU" sz="1625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области</a:t>
            </a:r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368341" y="4380627"/>
            <a:ext cx="3235428" cy="1705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kk-KZ" sz="1625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Индекс 020112</a:t>
            </a:r>
            <a:endParaRPr lang="ru-RU" sz="1625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kk-KZ" sz="1625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Республика Казахстан                                      </a:t>
            </a:r>
            <a:endParaRPr lang="ru-RU" sz="1625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kk-KZ" sz="1625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Акмолинская область</a:t>
            </a:r>
            <a:endParaRPr lang="ru-RU" sz="1625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1625" b="1" kern="1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Аккольский район</a:t>
            </a:r>
            <a:endParaRPr lang="ru-RU" sz="1625" b="1" kern="15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1625" b="1" kern="1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село Урюпинка</a:t>
            </a:r>
            <a:endParaRPr lang="ru-RU" sz="1625" b="1" kern="15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625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улица Мухтара Ауэзова,1</a:t>
            </a:r>
            <a:endParaRPr lang="ru-RU" sz="1625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380324" y="3512705"/>
            <a:ext cx="2598329" cy="5857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25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Юридический адрес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09599" y="3325799"/>
            <a:ext cx="3012514" cy="51687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25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Контактные данные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312797" y="4478481"/>
            <a:ext cx="184731" cy="3799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</a:pPr>
            <a:endParaRPr lang="ru-RU" sz="1625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2796"/>
              </p:ext>
            </p:extLst>
          </p:nvPr>
        </p:nvGraphicFramePr>
        <p:xfrm>
          <a:off x="583175" y="5532027"/>
          <a:ext cx="3479083" cy="228600"/>
        </p:xfrm>
        <a:graphic>
          <a:graphicData uri="http://schemas.openxmlformats.org/drawingml/2006/table">
            <a:tbl>
              <a:tblPr firstRow="1" bandRow="1"/>
              <a:tblGrid>
                <a:gridCol w="1200800">
                  <a:extLst>
                    <a:ext uri="{9D8B030D-6E8A-4147-A177-3AD203B41FA5}">
                      <a16:colId xmlns:a16="http://schemas.microsoft.com/office/drawing/2014/main" val="1035687844"/>
                    </a:ext>
                  </a:extLst>
                </a:gridCol>
                <a:gridCol w="2278283">
                  <a:extLst>
                    <a:ext uri="{9D8B030D-6E8A-4147-A177-3AD203B41FA5}">
                      <a16:colId xmlns:a16="http://schemas.microsoft.com/office/drawing/2014/main" val="3257916782"/>
                    </a:ext>
                  </a:extLst>
                </a:gridCol>
              </a:tblGrid>
              <a:tr h="222885"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52371" marR="52371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500" dirty="0"/>
                    </a:p>
                  </a:txBody>
                  <a:tcPr marL="52371" marR="52371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8839977"/>
                  </a:ext>
                </a:extLst>
              </a:tr>
            </a:tbl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609599" y="4681608"/>
            <a:ext cx="3830587" cy="34240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US" sz="1625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ru-RU" sz="1625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625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mail</a:t>
            </a:r>
            <a:r>
              <a:rPr lang="ru-RU" sz="1625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1625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25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urupinkadd</a:t>
            </a:r>
            <a:r>
              <a:rPr lang="ru-RU" sz="1625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@</a:t>
            </a:r>
            <a:r>
              <a:rPr lang="en-US" sz="1625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rambler</a:t>
            </a:r>
            <a:r>
              <a:rPr lang="ru-RU" sz="1625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25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endParaRPr lang="ru-RU" sz="1625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09599" y="5218771"/>
            <a:ext cx="4438955" cy="35990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1625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Web</a:t>
            </a:r>
            <a:r>
              <a:rPr lang="ru-RU" sz="1625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-сайт:</a:t>
            </a:r>
            <a:r>
              <a:rPr lang="ru-RU" sz="1625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25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http://sc0036.akkol.aqmoedu.kz/#</a:t>
            </a:r>
            <a:endParaRPr lang="en-US" sz="1625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09599" y="4176525"/>
            <a:ext cx="3830587" cy="34240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sz="1625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Телефон:</a:t>
            </a:r>
            <a:r>
              <a:rPr lang="ru-RU" sz="1625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25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8(71638)3-15-19</a:t>
            </a:r>
            <a:endParaRPr lang="ru-RU" sz="1625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09599" y="5745174"/>
            <a:ext cx="4438955" cy="35990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1625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Instagram</a:t>
            </a:r>
            <a:r>
              <a:rPr lang="ru-RU" sz="1625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1625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25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1625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1625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</a:t>
            </a:r>
            <a:r>
              <a:rPr lang="ru-RU" sz="1625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25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</a:t>
            </a:r>
            <a:r>
              <a:rPr lang="ru-RU" sz="1625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25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</a:t>
            </a:r>
            <a:r>
              <a:rPr lang="ru-RU" sz="1625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/?</a:t>
            </a:r>
            <a:r>
              <a:rPr lang="en-US" sz="1625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hl</a:t>
            </a:r>
            <a:r>
              <a:rPr lang="ru-RU" sz="1625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625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endParaRPr lang="en-US" sz="1625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 descr="C:\Users\Админ\Desktop\путешествие по д.д\IMG_20190814_112048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7" r="30126" b="28039"/>
          <a:stretch/>
        </p:blipFill>
        <p:spPr bwMode="auto">
          <a:xfrm>
            <a:off x="250463" y="672768"/>
            <a:ext cx="4053148" cy="19758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2790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6329" t="7885" r="6247" b="8321"/>
          <a:stretch/>
        </p:blipFill>
        <p:spPr>
          <a:xfrm>
            <a:off x="1096414" y="2736741"/>
            <a:ext cx="3485291" cy="26878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2296641" y="435193"/>
            <a:ext cx="5789162" cy="5857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 назначении в должности директора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3838" y="1966737"/>
            <a:ext cx="3365607" cy="36747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1788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Алдажарова Юлия Сергеевна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390" y="1293897"/>
            <a:ext cx="3923451" cy="507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46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216447" y="435242"/>
            <a:ext cx="5789162" cy="5857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Правоустанавливающие и учредительные документы</a:t>
            </a:r>
          </a:p>
        </p:txBody>
      </p:sp>
      <p:pic>
        <p:nvPicPr>
          <p:cNvPr id="8" name="image2.jpeg"/>
          <p:cNvPicPr/>
          <p:nvPr/>
        </p:nvPicPr>
        <p:blipFill rotWithShape="1">
          <a:blip r:embed="rId3" cstate="print"/>
          <a:srcRect l="11225" t="4847" r="5406" b="6420"/>
          <a:stretch/>
        </p:blipFill>
        <p:spPr>
          <a:xfrm>
            <a:off x="1070176" y="1286336"/>
            <a:ext cx="3923685" cy="5306193"/>
          </a:xfrm>
          <a:prstGeom prst="rect">
            <a:avLst/>
          </a:prstGeom>
        </p:spPr>
      </p:pic>
      <p:pic>
        <p:nvPicPr>
          <p:cNvPr id="9" name="image13.jpeg"/>
          <p:cNvPicPr/>
          <p:nvPr/>
        </p:nvPicPr>
        <p:blipFill rotWithShape="1">
          <a:blip r:embed="rId4" cstate="print"/>
          <a:srcRect l="9174" t="3215"/>
          <a:stretch/>
        </p:blipFill>
        <p:spPr>
          <a:xfrm>
            <a:off x="5426176" y="1286336"/>
            <a:ext cx="3614585" cy="530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83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559915" y="402575"/>
            <a:ext cx="5068837" cy="5857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Разрешительные документы</a:t>
            </a:r>
          </a:p>
        </p:txBody>
      </p:sp>
      <p:pic>
        <p:nvPicPr>
          <p:cNvPr id="7" name="image1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10016" y="1411317"/>
            <a:ext cx="3216071" cy="5112498"/>
          </a:xfrm>
          <a:prstGeom prst="rect">
            <a:avLst/>
          </a:prstGeom>
        </p:spPr>
      </p:pic>
      <p:pic>
        <p:nvPicPr>
          <p:cNvPr id="10" name="image4.jpe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94334" y="1401105"/>
            <a:ext cx="3400735" cy="511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09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26" r="18813"/>
          <a:stretch/>
        </p:blipFill>
        <p:spPr>
          <a:xfrm rot="16200000">
            <a:off x="4188304" y="-2224775"/>
            <a:ext cx="610373" cy="5698836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977727" y="193171"/>
            <a:ext cx="5596091" cy="585743"/>
          </a:xfrm>
          <a:prstGeom prst="roundRect">
            <a:avLst/>
          </a:prstGeom>
          <a:solidFill>
            <a:srgbClr val="99FF33"/>
          </a:solidFill>
          <a:ln w="28575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Цель, задачи и ценности организации образования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9132" y="1013192"/>
            <a:ext cx="9071179" cy="1443087"/>
          </a:xfrm>
          <a:prstGeom prst="rect">
            <a:avLst/>
          </a:prstGeom>
          <a:solidFill>
            <a:srgbClr val="99FF33">
              <a:alpha val="50980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just"/>
            <a:endParaRPr lang="ru-RU" sz="1463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всестороннее развитие психических и физических качеств в соответствии с возрастными индивидуальными особенностями детей,  создание оптимальных условий для охраны и укрепления здоровья, реализация основной общеобразовательной программы  дошкольного, начального и основного среднего образования и достижение учащимися и воспитанниками с особыми образовательными потребностями социально-трудовой адаптации и интеграции в общество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908" y="664168"/>
            <a:ext cx="1047255" cy="461665"/>
          </a:xfrm>
          <a:prstGeom prst="rect">
            <a:avLst/>
          </a:prstGeom>
          <a:solidFill>
            <a:srgbClr val="BFBFBF">
              <a:alpha val="65882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Цель</a:t>
            </a:r>
            <a:endParaRPr lang="ru-RU" sz="2400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46909" y="1700138"/>
            <a:ext cx="8238836" cy="11354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41804" y="2770474"/>
            <a:ext cx="9071179" cy="2902782"/>
          </a:xfrm>
          <a:prstGeom prst="rect">
            <a:avLst/>
          </a:prstGeom>
          <a:solidFill>
            <a:srgbClr val="99FF3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endParaRPr lang="ru-RU" sz="1463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целостной открытой социально-педагогической системы, способной создать образовательное пространство для развития и саморазвития воспитанников.</a:t>
            </a:r>
          </a:p>
          <a:p>
            <a:pPr marL="342900" indent="-342900" algn="just">
              <a:buAutoNum type="arabicPeriod" startAt="2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равного доступа детям с особыми образовательными потребностями к полному перечню образовательных услуг, предоставляемых Специальным комплексом</a:t>
            </a:r>
          </a:p>
          <a:p>
            <a:pPr marL="342900" indent="-342900" algn="just">
              <a:buAutoNum type="arabicPeriod" startAt="3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условий, позволяющих удовлетворить индивидуальные потребности каждого обучающегося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    Формирование и развитие полезных навыков и умений, собственного жизненного опыта</a:t>
            </a:r>
          </a:p>
          <a:p>
            <a:pPr marL="342900" indent="-342900" algn="just">
              <a:buAutoNum type="arabicPeriod" startAt="5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материально- технической базы Специального комплекса, улучшение условий обучения и воспитания.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   Повышение профессиональной компетентности и уровня педагогического мастерства в овладении   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различными образовательными потребностями в целях улучшения качества образовательного, воспитательного и коррекционно- развивающего воздействия.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2859" y="2387005"/>
            <a:ext cx="1080322" cy="461665"/>
          </a:xfrm>
          <a:prstGeom prst="rect">
            <a:avLst/>
          </a:prstGeom>
          <a:solidFill>
            <a:srgbClr val="BFBFBF">
              <a:alpha val="65882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Задачи</a:t>
            </a:r>
            <a:endParaRPr lang="ru-RU" sz="2400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41803" y="5968536"/>
            <a:ext cx="9071179" cy="768415"/>
          </a:xfrm>
          <a:prstGeom prst="rect">
            <a:avLst/>
          </a:prstGeom>
          <a:solidFill>
            <a:srgbClr val="99FF3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Ребенок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это зеркало семьи. В нем отражается нравственная чистота родителей. Таким образом, для нас, педагогов, поставлена еще одна задача -  воспитывать не только детей, но и воспитывать родителей в сотрудничестве с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ними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2859" y="5595060"/>
            <a:ext cx="1493649" cy="461665"/>
          </a:xfrm>
          <a:prstGeom prst="rect">
            <a:avLst/>
          </a:prstGeom>
          <a:solidFill>
            <a:srgbClr val="BFBFBF">
              <a:alpha val="65882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Ценности</a:t>
            </a:r>
            <a:endParaRPr lang="ru-RU" sz="2400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62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043698" y="779134"/>
            <a:ext cx="4277955" cy="50876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2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Преподавание и обучение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9" y="-594"/>
            <a:ext cx="9906859" cy="68585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06" y="1479110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306" y="3019597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621668" y="325692"/>
            <a:ext cx="6810453" cy="5857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Пояснение к расчету часов учителей на 2022-2023 учебный год 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5"/>
          <a:stretch/>
        </p:blipFill>
        <p:spPr>
          <a:xfrm rot="5400000">
            <a:off x="2318498" y="-113640"/>
            <a:ext cx="5268144" cy="799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04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306" y="3019597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0" y="-297"/>
            <a:ext cx="9906859" cy="685859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3" b="860"/>
          <a:stretch/>
        </p:blipFill>
        <p:spPr>
          <a:xfrm rot="5400000">
            <a:off x="1968273" y="-729262"/>
            <a:ext cx="6117243" cy="831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72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1306" y="1479110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306" y="3019597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228849" y="330772"/>
            <a:ext cx="5596091" cy="5857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учебный план на 2022-2023 учебный год 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899" y="1072390"/>
            <a:ext cx="3896123" cy="55053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718" y="1072390"/>
            <a:ext cx="3896123" cy="550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83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306" y="3019597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7"/>
          <a:stretch/>
        </p:blipFill>
        <p:spPr>
          <a:xfrm>
            <a:off x="829042" y="248495"/>
            <a:ext cx="4007531" cy="61981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7"/>
          <a:stretch/>
        </p:blipFill>
        <p:spPr>
          <a:xfrm>
            <a:off x="5174309" y="248495"/>
            <a:ext cx="4017091" cy="620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59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1306" y="1479110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306" y="3019597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5" r="1168"/>
          <a:stretch/>
        </p:blipFill>
        <p:spPr>
          <a:xfrm>
            <a:off x="658213" y="248995"/>
            <a:ext cx="4126044" cy="64382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2"/>
          <a:stretch/>
        </p:blipFill>
        <p:spPr>
          <a:xfrm>
            <a:off x="5113173" y="261009"/>
            <a:ext cx="4241626" cy="642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26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1306" y="1479110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306" y="3019597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7"/>
          <a:stretch/>
        </p:blipFill>
        <p:spPr>
          <a:xfrm>
            <a:off x="648929" y="191520"/>
            <a:ext cx="4110143" cy="62792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0"/>
          <a:stretch/>
        </p:blipFill>
        <p:spPr>
          <a:xfrm>
            <a:off x="5155646" y="191519"/>
            <a:ext cx="4053142" cy="627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08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1306" y="1479110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333699" y="171556"/>
            <a:ext cx="5799342" cy="5857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Расписание уроков на </a:t>
            </a:r>
            <a:r>
              <a:rPr lang="en-US" sz="1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полугодие 2022-2023 учебного года 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2" t="1865" b="25235"/>
          <a:stretch/>
        </p:blipFill>
        <p:spPr>
          <a:xfrm>
            <a:off x="2232073" y="851816"/>
            <a:ext cx="6002594" cy="586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96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1306" y="1479110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306" y="3019597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61"/>
          <a:stretch/>
        </p:blipFill>
        <p:spPr>
          <a:xfrm>
            <a:off x="1902542" y="261574"/>
            <a:ext cx="6670777" cy="644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98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1306" y="1479110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306" y="3019597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33699" y="171556"/>
            <a:ext cx="5799342" cy="5857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Расписание уроков на </a:t>
            </a:r>
            <a:r>
              <a:rPr lang="en-US" sz="1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полугодие 2022-2023 учебного года 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0" t="2579" b="11613"/>
          <a:stretch/>
        </p:blipFill>
        <p:spPr>
          <a:xfrm>
            <a:off x="2557166" y="870154"/>
            <a:ext cx="4939458" cy="588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6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1306" y="1479110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306" y="3019597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28"/>
          <a:stretch/>
        </p:blipFill>
        <p:spPr>
          <a:xfrm>
            <a:off x="2105354" y="154906"/>
            <a:ext cx="5655116" cy="643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79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306" y="3019597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70253" y="162211"/>
            <a:ext cx="7138219" cy="5857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Расписание коррекционно-развивающих занятий в сенсорной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комнате на 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полугодие 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2022-2023 учебного года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2" r="3138" b="662"/>
          <a:stretch/>
        </p:blipFill>
        <p:spPr>
          <a:xfrm rot="5400000">
            <a:off x="2417063" y="-155389"/>
            <a:ext cx="5465175" cy="773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40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26492" y="-515709"/>
            <a:ext cx="5848543" cy="804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1338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470253" y="162211"/>
            <a:ext cx="7138219" cy="5857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Расписание коррекционно-развивающих занятий в сенсорной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комнате на 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полугодие 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2022-2023 учебного года 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83" b="1434"/>
          <a:stretch/>
        </p:blipFill>
        <p:spPr>
          <a:xfrm rot="5400000">
            <a:off x="2314192" y="-186317"/>
            <a:ext cx="5450340" cy="784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7825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25079" y="-597753"/>
            <a:ext cx="5892789" cy="810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1441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306" y="3019597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53613" y="290347"/>
            <a:ext cx="7683909" cy="5857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Расписание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логопедических занятий  на 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2022-2023 учебный год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" b="15748"/>
          <a:stretch/>
        </p:blipFill>
        <p:spPr>
          <a:xfrm>
            <a:off x="543261" y="1032386"/>
            <a:ext cx="4590469" cy="542740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6325"/>
          <a:stretch/>
        </p:blipFill>
        <p:spPr>
          <a:xfrm>
            <a:off x="5326689" y="1032386"/>
            <a:ext cx="4235796" cy="634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01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53613" y="290347"/>
            <a:ext cx="7683909" cy="5857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 посещения уроков в рамках ВШК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25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35"/>
          <a:stretch/>
        </p:blipFill>
        <p:spPr>
          <a:xfrm>
            <a:off x="943188" y="1150375"/>
            <a:ext cx="3656003" cy="539791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9" b="5682"/>
          <a:stretch/>
        </p:blipFill>
        <p:spPr>
          <a:xfrm>
            <a:off x="5010732" y="1150375"/>
            <a:ext cx="3647217" cy="538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29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55"/>
          <a:stretch/>
        </p:blipFill>
        <p:spPr>
          <a:xfrm>
            <a:off x="693173" y="221907"/>
            <a:ext cx="4304843" cy="63164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" r="3352" b="6183"/>
          <a:stretch/>
        </p:blipFill>
        <p:spPr>
          <a:xfrm>
            <a:off x="5269782" y="221907"/>
            <a:ext cx="4073444" cy="631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95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4" r="3013" b="2538"/>
          <a:stretch/>
        </p:blipFill>
        <p:spPr>
          <a:xfrm>
            <a:off x="796412" y="273999"/>
            <a:ext cx="3982065" cy="62300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9" t="4078" r="3431" b="1569"/>
          <a:stretch/>
        </p:blipFill>
        <p:spPr>
          <a:xfrm>
            <a:off x="5132439" y="294968"/>
            <a:ext cx="4085303" cy="620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85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" r="4469" b="4327"/>
          <a:stretch/>
        </p:blipFill>
        <p:spPr>
          <a:xfrm>
            <a:off x="737418" y="250720"/>
            <a:ext cx="4011561" cy="62611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2" t="4086" r="4681" b="6022"/>
          <a:stretch/>
        </p:blipFill>
        <p:spPr>
          <a:xfrm>
            <a:off x="5117690" y="250720"/>
            <a:ext cx="4239029" cy="626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91306" y="3019597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264931" y="253566"/>
            <a:ext cx="5523927" cy="5857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Анкета для родителей детей </a:t>
            </a:r>
            <a:r>
              <a:rPr lang="ru-RU" sz="16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предшкольного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возраста</a:t>
            </a:r>
            <a:endParaRPr lang="ru-RU" sz="1625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0" r="3694"/>
          <a:stretch/>
        </p:blipFill>
        <p:spPr>
          <a:xfrm>
            <a:off x="1409885" y="1149458"/>
            <a:ext cx="3398089" cy="54830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7" r="2782"/>
          <a:stretch/>
        </p:blipFill>
        <p:spPr>
          <a:xfrm>
            <a:off x="5170687" y="1149456"/>
            <a:ext cx="3327307" cy="5483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01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306" y="3019597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4" r="5873"/>
          <a:stretch/>
        </p:blipFill>
        <p:spPr>
          <a:xfrm>
            <a:off x="3303428" y="370431"/>
            <a:ext cx="3834791" cy="624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05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82" y="464573"/>
            <a:ext cx="3949497" cy="59804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731" y="464573"/>
            <a:ext cx="3792744" cy="598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55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306" y="3019597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665" y="375686"/>
            <a:ext cx="4028711" cy="620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40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1306" y="1479110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306" y="3019597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055" y="3095781"/>
            <a:ext cx="2680828" cy="35744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95" y="264007"/>
            <a:ext cx="5593250" cy="264368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518" y="3082504"/>
            <a:ext cx="3111951" cy="360099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44" y="193175"/>
            <a:ext cx="3485996" cy="278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44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107712" y="359389"/>
            <a:ext cx="4074242" cy="5857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состав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1306" y="1479110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306" y="3019597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51063" y="1522275"/>
            <a:ext cx="2392076" cy="6654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sz="1463" b="1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Высшее образование</a:t>
            </a:r>
          </a:p>
          <a:p>
            <a:pPr algn="ctr" eaLnBrk="1" hangingPunct="1"/>
            <a:r>
              <a:rPr lang="ru-RU" sz="1463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42 </a:t>
            </a:r>
            <a:r>
              <a:rPr lang="ru-RU" sz="1463" b="1" dirty="0">
                <a:solidFill>
                  <a:srgbClr val="00B0F0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человек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62653" y="1486988"/>
            <a:ext cx="1816895" cy="10386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sz="1463" b="1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ВСЕГО</a:t>
            </a:r>
          </a:p>
          <a:p>
            <a:pPr algn="ctr" eaLnBrk="1" hangingPunct="1"/>
            <a:r>
              <a:rPr lang="ru-RU" sz="1463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54 </a:t>
            </a:r>
            <a:r>
              <a:rPr lang="ru-RU" sz="1463" b="1" dirty="0">
                <a:solidFill>
                  <a:srgbClr val="00B0F0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педагогических работников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592231" y="1540300"/>
            <a:ext cx="2595623" cy="70869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kk-KZ" sz="1463" b="1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Средне-специальное образование</a:t>
            </a:r>
          </a:p>
          <a:p>
            <a:pPr algn="ctr" eaLnBrk="1" hangingPunct="1"/>
            <a:r>
              <a:rPr lang="kk-KZ" sz="1463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12 </a:t>
            </a:r>
            <a:r>
              <a:rPr lang="kk-KZ" sz="1463" b="1" dirty="0">
                <a:solidFill>
                  <a:srgbClr val="00B0F0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человек</a:t>
            </a:r>
            <a:endParaRPr lang="ru-RU" sz="1463" b="1" dirty="0">
              <a:solidFill>
                <a:srgbClr val="00B0F0"/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316680" y="2603330"/>
            <a:ext cx="2995328" cy="8630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sz="1463" b="1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Дефектологическое образование</a:t>
            </a:r>
          </a:p>
          <a:p>
            <a:pPr algn="ctr" eaLnBrk="1" hangingPunct="1"/>
            <a:r>
              <a:rPr lang="ru-RU" sz="1463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25 </a:t>
            </a:r>
            <a:r>
              <a:rPr lang="ru-RU" sz="1463" b="1" dirty="0">
                <a:solidFill>
                  <a:srgbClr val="00B0F0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педагогических работников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6450010" y="3621293"/>
            <a:ext cx="324998" cy="475321"/>
          </a:xfrm>
          <a:custGeom>
            <a:avLst/>
            <a:gdLst>
              <a:gd name="connsiteX0" fmla="*/ 0 w 297780"/>
              <a:gd name="connsiteY0" fmla="*/ 0 h 222625"/>
              <a:gd name="connsiteX1" fmla="*/ 186468 w 297780"/>
              <a:gd name="connsiteY1" fmla="*/ 0 h 222625"/>
              <a:gd name="connsiteX2" fmla="*/ 297780 w 297780"/>
              <a:gd name="connsiteY2" fmla="*/ 111313 h 222625"/>
              <a:gd name="connsiteX3" fmla="*/ 186468 w 297780"/>
              <a:gd name="connsiteY3" fmla="*/ 222625 h 222625"/>
              <a:gd name="connsiteX4" fmla="*/ 0 w 297780"/>
              <a:gd name="connsiteY4" fmla="*/ 222625 h 222625"/>
              <a:gd name="connsiteX5" fmla="*/ 111313 w 297780"/>
              <a:gd name="connsiteY5" fmla="*/ 111313 h 222625"/>
              <a:gd name="connsiteX6" fmla="*/ 0 w 297780"/>
              <a:gd name="connsiteY6" fmla="*/ 0 h 222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7780" h="222625">
                <a:moveTo>
                  <a:pt x="297779" y="0"/>
                </a:moveTo>
                <a:lnTo>
                  <a:pt x="297779" y="139406"/>
                </a:lnTo>
                <a:lnTo>
                  <a:pt x="148889" y="222625"/>
                </a:lnTo>
                <a:lnTo>
                  <a:pt x="1" y="139406"/>
                </a:lnTo>
                <a:lnTo>
                  <a:pt x="1" y="0"/>
                </a:lnTo>
                <a:lnTo>
                  <a:pt x="148889" y="83219"/>
                </a:lnTo>
                <a:lnTo>
                  <a:pt x="297779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spcFirstLastPara="0" vert="horz" wrap="square" lIns="7224" tIns="97666" rIns="7223" bIns="97664" numCol="1" spcCol="1270" anchor="ctr" anchorCtr="0">
            <a:noAutofit/>
          </a:bodyPr>
          <a:lstStyle/>
          <a:p>
            <a:pPr algn="ctr" defTabSz="50561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38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6434777" y="4038533"/>
            <a:ext cx="325421" cy="509623"/>
          </a:xfrm>
          <a:custGeom>
            <a:avLst/>
            <a:gdLst>
              <a:gd name="connsiteX0" fmla="*/ 0 w 616183"/>
              <a:gd name="connsiteY0" fmla="*/ 0 h 369765"/>
              <a:gd name="connsiteX1" fmla="*/ 431301 w 616183"/>
              <a:gd name="connsiteY1" fmla="*/ 0 h 369765"/>
              <a:gd name="connsiteX2" fmla="*/ 616183 w 616183"/>
              <a:gd name="connsiteY2" fmla="*/ 184883 h 369765"/>
              <a:gd name="connsiteX3" fmla="*/ 431301 w 616183"/>
              <a:gd name="connsiteY3" fmla="*/ 369765 h 369765"/>
              <a:gd name="connsiteX4" fmla="*/ 0 w 616183"/>
              <a:gd name="connsiteY4" fmla="*/ 369765 h 369765"/>
              <a:gd name="connsiteX5" fmla="*/ 184883 w 616183"/>
              <a:gd name="connsiteY5" fmla="*/ 184883 h 369765"/>
              <a:gd name="connsiteX6" fmla="*/ 0 w 616183"/>
              <a:gd name="connsiteY6" fmla="*/ 0 h 369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6183" h="369765">
                <a:moveTo>
                  <a:pt x="616182" y="0"/>
                </a:moveTo>
                <a:lnTo>
                  <a:pt x="616182" y="258819"/>
                </a:lnTo>
                <a:lnTo>
                  <a:pt x="308091" y="369765"/>
                </a:lnTo>
                <a:lnTo>
                  <a:pt x="1" y="258819"/>
                </a:lnTo>
                <a:lnTo>
                  <a:pt x="1" y="0"/>
                </a:lnTo>
                <a:lnTo>
                  <a:pt x="308091" y="110946"/>
                </a:lnTo>
                <a:lnTo>
                  <a:pt x="616182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spcFirstLastPara="0" vert="horz" wrap="square" lIns="7224" tIns="157441" rIns="7222" bIns="157440" numCol="1" spcCol="1270" anchor="ctr" anchorCtr="0">
            <a:noAutofit/>
          </a:bodyPr>
          <a:lstStyle/>
          <a:p>
            <a:pPr algn="ctr" defTabSz="50561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38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6445889" y="4451277"/>
            <a:ext cx="325421" cy="462014"/>
          </a:xfrm>
          <a:custGeom>
            <a:avLst/>
            <a:gdLst>
              <a:gd name="connsiteX0" fmla="*/ 0 w 551533"/>
              <a:gd name="connsiteY0" fmla="*/ 0 h 373397"/>
              <a:gd name="connsiteX1" fmla="*/ 364835 w 551533"/>
              <a:gd name="connsiteY1" fmla="*/ 0 h 373397"/>
              <a:gd name="connsiteX2" fmla="*/ 551533 w 551533"/>
              <a:gd name="connsiteY2" fmla="*/ 186699 h 373397"/>
              <a:gd name="connsiteX3" fmla="*/ 364835 w 551533"/>
              <a:gd name="connsiteY3" fmla="*/ 373397 h 373397"/>
              <a:gd name="connsiteX4" fmla="*/ 0 w 551533"/>
              <a:gd name="connsiteY4" fmla="*/ 373397 h 373397"/>
              <a:gd name="connsiteX5" fmla="*/ 186699 w 551533"/>
              <a:gd name="connsiteY5" fmla="*/ 186699 h 373397"/>
              <a:gd name="connsiteX6" fmla="*/ 0 w 551533"/>
              <a:gd name="connsiteY6" fmla="*/ 0 h 373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1533" h="373397">
                <a:moveTo>
                  <a:pt x="551532" y="0"/>
                </a:moveTo>
                <a:lnTo>
                  <a:pt x="551532" y="246999"/>
                </a:lnTo>
                <a:lnTo>
                  <a:pt x="275766" y="373397"/>
                </a:lnTo>
                <a:lnTo>
                  <a:pt x="1" y="246999"/>
                </a:lnTo>
                <a:lnTo>
                  <a:pt x="1" y="0"/>
                </a:lnTo>
                <a:lnTo>
                  <a:pt x="275766" y="126398"/>
                </a:lnTo>
                <a:lnTo>
                  <a:pt x="551532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spcFirstLastPara="0" vert="horz" wrap="square" lIns="5676" tIns="157368" rIns="5675" bIns="157367" numCol="1" spcCol="1270" anchor="ctr" anchorCtr="0">
            <a:noAutofit/>
          </a:bodyPr>
          <a:lstStyle/>
          <a:p>
            <a:pPr algn="ctr" defTabSz="37921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38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ru-RU" sz="1138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6445889" y="4836724"/>
            <a:ext cx="325421" cy="506721"/>
          </a:xfrm>
          <a:custGeom>
            <a:avLst/>
            <a:gdLst>
              <a:gd name="connsiteX0" fmla="*/ 0 w 503830"/>
              <a:gd name="connsiteY0" fmla="*/ 0 h 313021"/>
              <a:gd name="connsiteX1" fmla="*/ 347320 w 503830"/>
              <a:gd name="connsiteY1" fmla="*/ 0 h 313021"/>
              <a:gd name="connsiteX2" fmla="*/ 503830 w 503830"/>
              <a:gd name="connsiteY2" fmla="*/ 156511 h 313021"/>
              <a:gd name="connsiteX3" fmla="*/ 347320 w 503830"/>
              <a:gd name="connsiteY3" fmla="*/ 313021 h 313021"/>
              <a:gd name="connsiteX4" fmla="*/ 0 w 503830"/>
              <a:gd name="connsiteY4" fmla="*/ 313021 h 313021"/>
              <a:gd name="connsiteX5" fmla="*/ 156511 w 503830"/>
              <a:gd name="connsiteY5" fmla="*/ 156511 h 313021"/>
              <a:gd name="connsiteX6" fmla="*/ 0 w 503830"/>
              <a:gd name="connsiteY6" fmla="*/ 0 h 31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830" h="313021">
                <a:moveTo>
                  <a:pt x="503829" y="0"/>
                </a:moveTo>
                <a:lnTo>
                  <a:pt x="503829" y="215784"/>
                </a:lnTo>
                <a:lnTo>
                  <a:pt x="251914" y="313021"/>
                </a:lnTo>
                <a:lnTo>
                  <a:pt x="1" y="215784"/>
                </a:lnTo>
                <a:lnTo>
                  <a:pt x="1" y="0"/>
                </a:lnTo>
                <a:lnTo>
                  <a:pt x="251914" y="97238"/>
                </a:lnTo>
                <a:lnTo>
                  <a:pt x="503829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spcFirstLastPara="0" vert="horz" wrap="square" lIns="7224" tIns="134389" rIns="7223" bIns="134388" numCol="1" spcCol="1270" anchor="ctr" anchorCtr="0">
            <a:noAutofit/>
          </a:bodyPr>
          <a:lstStyle/>
          <a:p>
            <a:pPr algn="ctr" defTabSz="50561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38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6445889" y="5249032"/>
            <a:ext cx="325421" cy="571885"/>
          </a:xfrm>
          <a:custGeom>
            <a:avLst/>
            <a:gdLst>
              <a:gd name="connsiteX0" fmla="*/ 0 w 510328"/>
              <a:gd name="connsiteY0" fmla="*/ 0 h 398157"/>
              <a:gd name="connsiteX1" fmla="*/ 311250 w 510328"/>
              <a:gd name="connsiteY1" fmla="*/ 0 h 398157"/>
              <a:gd name="connsiteX2" fmla="*/ 510328 w 510328"/>
              <a:gd name="connsiteY2" fmla="*/ 199079 h 398157"/>
              <a:gd name="connsiteX3" fmla="*/ 311250 w 510328"/>
              <a:gd name="connsiteY3" fmla="*/ 398157 h 398157"/>
              <a:gd name="connsiteX4" fmla="*/ 0 w 510328"/>
              <a:gd name="connsiteY4" fmla="*/ 398157 h 398157"/>
              <a:gd name="connsiteX5" fmla="*/ 199079 w 510328"/>
              <a:gd name="connsiteY5" fmla="*/ 199079 h 398157"/>
              <a:gd name="connsiteX6" fmla="*/ 0 w 510328"/>
              <a:gd name="connsiteY6" fmla="*/ 0 h 398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0328" h="398157">
                <a:moveTo>
                  <a:pt x="510327" y="0"/>
                </a:moveTo>
                <a:lnTo>
                  <a:pt x="510327" y="242837"/>
                </a:lnTo>
                <a:lnTo>
                  <a:pt x="255163" y="398157"/>
                </a:lnTo>
                <a:lnTo>
                  <a:pt x="1" y="242837"/>
                </a:lnTo>
                <a:lnTo>
                  <a:pt x="1" y="0"/>
                </a:lnTo>
                <a:lnTo>
                  <a:pt x="255163" y="155321"/>
                </a:lnTo>
                <a:lnTo>
                  <a:pt x="510327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spcFirstLastPara="0" vert="horz" wrap="square" lIns="7224" tIns="168976" rIns="7223" bIns="168974" numCol="1" spcCol="1270" anchor="ctr" anchorCtr="0">
            <a:noAutofit/>
          </a:bodyPr>
          <a:lstStyle/>
          <a:p>
            <a:pPr algn="ctr" defTabSz="50561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38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6434778" y="5702441"/>
            <a:ext cx="347645" cy="454218"/>
          </a:xfrm>
          <a:custGeom>
            <a:avLst/>
            <a:gdLst>
              <a:gd name="connsiteX0" fmla="*/ 0 w 485244"/>
              <a:gd name="connsiteY0" fmla="*/ 0 h 405600"/>
              <a:gd name="connsiteX1" fmla="*/ 282444 w 485244"/>
              <a:gd name="connsiteY1" fmla="*/ 0 h 405600"/>
              <a:gd name="connsiteX2" fmla="*/ 485244 w 485244"/>
              <a:gd name="connsiteY2" fmla="*/ 202800 h 405600"/>
              <a:gd name="connsiteX3" fmla="*/ 282444 w 485244"/>
              <a:gd name="connsiteY3" fmla="*/ 405600 h 405600"/>
              <a:gd name="connsiteX4" fmla="*/ 0 w 485244"/>
              <a:gd name="connsiteY4" fmla="*/ 405600 h 405600"/>
              <a:gd name="connsiteX5" fmla="*/ 202800 w 485244"/>
              <a:gd name="connsiteY5" fmla="*/ 202800 h 405600"/>
              <a:gd name="connsiteX6" fmla="*/ 0 w 485244"/>
              <a:gd name="connsiteY6" fmla="*/ 0 h 40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5244" h="405600">
                <a:moveTo>
                  <a:pt x="485243" y="0"/>
                </a:moveTo>
                <a:lnTo>
                  <a:pt x="485243" y="236086"/>
                </a:lnTo>
                <a:lnTo>
                  <a:pt x="242622" y="405600"/>
                </a:lnTo>
                <a:lnTo>
                  <a:pt x="1" y="236086"/>
                </a:lnTo>
                <a:lnTo>
                  <a:pt x="1" y="0"/>
                </a:lnTo>
                <a:lnTo>
                  <a:pt x="242622" y="169514"/>
                </a:lnTo>
                <a:lnTo>
                  <a:pt x="485243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spcFirstLastPara="0" vert="horz" wrap="square" lIns="7223" tIns="171998" rIns="7223" bIns="171998" numCol="1" spcCol="1270" anchor="ctr" anchorCtr="0">
            <a:noAutofit/>
          </a:bodyPr>
          <a:lstStyle/>
          <a:p>
            <a:pPr algn="ctr" defTabSz="50561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38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6894773" y="3624614"/>
            <a:ext cx="2236488" cy="314927"/>
          </a:xfrm>
          <a:custGeom>
            <a:avLst/>
            <a:gdLst>
              <a:gd name="connsiteX0" fmla="*/ 40889 w 245329"/>
              <a:gd name="connsiteY0" fmla="*/ 0 h 4541931"/>
              <a:gd name="connsiteX1" fmla="*/ 204440 w 245329"/>
              <a:gd name="connsiteY1" fmla="*/ 0 h 4541931"/>
              <a:gd name="connsiteX2" fmla="*/ 245329 w 245329"/>
              <a:gd name="connsiteY2" fmla="*/ 40889 h 4541931"/>
              <a:gd name="connsiteX3" fmla="*/ 245329 w 245329"/>
              <a:gd name="connsiteY3" fmla="*/ 4541931 h 4541931"/>
              <a:gd name="connsiteX4" fmla="*/ 245329 w 245329"/>
              <a:gd name="connsiteY4" fmla="*/ 4541931 h 4541931"/>
              <a:gd name="connsiteX5" fmla="*/ 0 w 245329"/>
              <a:gd name="connsiteY5" fmla="*/ 4541931 h 4541931"/>
              <a:gd name="connsiteX6" fmla="*/ 0 w 245329"/>
              <a:gd name="connsiteY6" fmla="*/ 4541931 h 4541931"/>
              <a:gd name="connsiteX7" fmla="*/ 0 w 245329"/>
              <a:gd name="connsiteY7" fmla="*/ 40889 h 4541931"/>
              <a:gd name="connsiteX8" fmla="*/ 40889 w 245329"/>
              <a:gd name="connsiteY8" fmla="*/ 0 h 454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5329" h="4541931">
                <a:moveTo>
                  <a:pt x="245329" y="757010"/>
                </a:moveTo>
                <a:lnTo>
                  <a:pt x="245329" y="3784921"/>
                </a:lnTo>
                <a:cubicBezTo>
                  <a:pt x="245329" y="4202994"/>
                  <a:pt x="244340" y="4541922"/>
                  <a:pt x="243120" y="4541922"/>
                </a:cubicBezTo>
                <a:lnTo>
                  <a:pt x="0" y="4541922"/>
                </a:lnTo>
                <a:lnTo>
                  <a:pt x="0" y="4541922"/>
                </a:lnTo>
                <a:lnTo>
                  <a:pt x="0" y="9"/>
                </a:lnTo>
                <a:lnTo>
                  <a:pt x="0" y="9"/>
                </a:lnTo>
                <a:lnTo>
                  <a:pt x="243120" y="9"/>
                </a:lnTo>
                <a:cubicBezTo>
                  <a:pt x="244340" y="9"/>
                  <a:pt x="245329" y="338937"/>
                  <a:pt x="245329" y="757010"/>
                </a:cubicBez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899" tIns="16954" rIns="16954" bIns="16954" numCol="1" spcCol="1270" anchor="ctr" anchorCtr="0">
            <a:noAutofit/>
          </a:bodyPr>
          <a:lstStyle/>
          <a:p>
            <a:pPr marL="92869" lvl="1" indent="-92869" defTabSz="505619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463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педагог-исследователь </a:t>
            </a:r>
            <a:endParaRPr lang="ru-RU" sz="1463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894773" y="4063508"/>
            <a:ext cx="2236488" cy="296749"/>
          </a:xfrm>
          <a:custGeom>
            <a:avLst/>
            <a:gdLst>
              <a:gd name="connsiteX0" fmla="*/ 21374 w 128240"/>
              <a:gd name="connsiteY0" fmla="*/ 0 h 4772004"/>
              <a:gd name="connsiteX1" fmla="*/ 106866 w 128240"/>
              <a:gd name="connsiteY1" fmla="*/ 0 h 4772004"/>
              <a:gd name="connsiteX2" fmla="*/ 128240 w 128240"/>
              <a:gd name="connsiteY2" fmla="*/ 21374 h 4772004"/>
              <a:gd name="connsiteX3" fmla="*/ 128240 w 128240"/>
              <a:gd name="connsiteY3" fmla="*/ 4772004 h 4772004"/>
              <a:gd name="connsiteX4" fmla="*/ 128240 w 128240"/>
              <a:gd name="connsiteY4" fmla="*/ 4772004 h 4772004"/>
              <a:gd name="connsiteX5" fmla="*/ 0 w 128240"/>
              <a:gd name="connsiteY5" fmla="*/ 4772004 h 4772004"/>
              <a:gd name="connsiteX6" fmla="*/ 0 w 128240"/>
              <a:gd name="connsiteY6" fmla="*/ 4772004 h 4772004"/>
              <a:gd name="connsiteX7" fmla="*/ 0 w 128240"/>
              <a:gd name="connsiteY7" fmla="*/ 21374 h 4772004"/>
              <a:gd name="connsiteX8" fmla="*/ 21374 w 128240"/>
              <a:gd name="connsiteY8" fmla="*/ 0 h 4772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240" h="4772004">
                <a:moveTo>
                  <a:pt x="128240" y="795371"/>
                </a:moveTo>
                <a:lnTo>
                  <a:pt x="128240" y="3976633"/>
                </a:lnTo>
                <a:cubicBezTo>
                  <a:pt x="128240" y="4415911"/>
                  <a:pt x="127983" y="4771985"/>
                  <a:pt x="127666" y="4771985"/>
                </a:cubicBezTo>
                <a:lnTo>
                  <a:pt x="0" y="4771985"/>
                </a:lnTo>
                <a:lnTo>
                  <a:pt x="0" y="4771985"/>
                </a:lnTo>
                <a:lnTo>
                  <a:pt x="0" y="19"/>
                </a:lnTo>
                <a:lnTo>
                  <a:pt x="0" y="19"/>
                </a:lnTo>
                <a:lnTo>
                  <a:pt x="127666" y="19"/>
                </a:lnTo>
                <a:cubicBezTo>
                  <a:pt x="127983" y="19"/>
                  <a:pt x="128240" y="356093"/>
                  <a:pt x="128240" y="795371"/>
                </a:cubicBez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899" tIns="12309" rIns="12309" bIns="12309" numCol="1" spcCol="1270" anchor="ctr" anchorCtr="0">
            <a:noAutofit/>
          </a:bodyPr>
          <a:lstStyle/>
          <a:p>
            <a:pPr marL="92869" lvl="1" indent="-92869" defTabSz="505619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463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педагог-эксперт </a:t>
            </a:r>
            <a:endParaRPr lang="ru-RU" sz="1463" dirty="0">
              <a:solidFill>
                <a:srgbClr val="4472C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6899004" y="4484402"/>
            <a:ext cx="2232257" cy="289009"/>
          </a:xfrm>
          <a:custGeom>
            <a:avLst/>
            <a:gdLst>
              <a:gd name="connsiteX0" fmla="*/ 20183 w 121095"/>
              <a:gd name="connsiteY0" fmla="*/ 0 h 4772004"/>
              <a:gd name="connsiteX1" fmla="*/ 100912 w 121095"/>
              <a:gd name="connsiteY1" fmla="*/ 0 h 4772004"/>
              <a:gd name="connsiteX2" fmla="*/ 121095 w 121095"/>
              <a:gd name="connsiteY2" fmla="*/ 20183 h 4772004"/>
              <a:gd name="connsiteX3" fmla="*/ 121095 w 121095"/>
              <a:gd name="connsiteY3" fmla="*/ 4772004 h 4772004"/>
              <a:gd name="connsiteX4" fmla="*/ 121095 w 121095"/>
              <a:gd name="connsiteY4" fmla="*/ 4772004 h 4772004"/>
              <a:gd name="connsiteX5" fmla="*/ 0 w 121095"/>
              <a:gd name="connsiteY5" fmla="*/ 4772004 h 4772004"/>
              <a:gd name="connsiteX6" fmla="*/ 0 w 121095"/>
              <a:gd name="connsiteY6" fmla="*/ 4772004 h 4772004"/>
              <a:gd name="connsiteX7" fmla="*/ 0 w 121095"/>
              <a:gd name="connsiteY7" fmla="*/ 20183 h 4772004"/>
              <a:gd name="connsiteX8" fmla="*/ 20183 w 121095"/>
              <a:gd name="connsiteY8" fmla="*/ 0 h 4772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095" h="4772004">
                <a:moveTo>
                  <a:pt x="121095" y="795367"/>
                </a:moveTo>
                <a:lnTo>
                  <a:pt x="121095" y="3976637"/>
                </a:lnTo>
                <a:cubicBezTo>
                  <a:pt x="121095" y="4415905"/>
                  <a:pt x="120866" y="4771984"/>
                  <a:pt x="120583" y="4771984"/>
                </a:cubicBezTo>
                <a:lnTo>
                  <a:pt x="0" y="4771984"/>
                </a:lnTo>
                <a:lnTo>
                  <a:pt x="0" y="4771984"/>
                </a:lnTo>
                <a:lnTo>
                  <a:pt x="0" y="20"/>
                </a:lnTo>
                <a:lnTo>
                  <a:pt x="0" y="20"/>
                </a:lnTo>
                <a:lnTo>
                  <a:pt x="120583" y="20"/>
                </a:lnTo>
                <a:cubicBezTo>
                  <a:pt x="120866" y="20"/>
                  <a:pt x="121095" y="356099"/>
                  <a:pt x="121095" y="795367"/>
                </a:cubicBez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900" tIns="12026" rIns="12026" bIns="12027" numCol="1" spcCol="1270" anchor="ctr" anchorCtr="0">
            <a:noAutofit/>
          </a:bodyPr>
          <a:lstStyle/>
          <a:p>
            <a:pPr marL="92869" lvl="1" indent="-92869" defTabSz="505619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463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педагог-модератор</a:t>
            </a:r>
            <a:endParaRPr lang="ru-RU" sz="1463" b="1" dirty="0">
              <a:solidFill>
                <a:srgbClr val="4472C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894774" y="4881116"/>
            <a:ext cx="2236488" cy="313948"/>
          </a:xfrm>
          <a:custGeom>
            <a:avLst/>
            <a:gdLst>
              <a:gd name="connsiteX0" fmla="*/ 22212 w 133267"/>
              <a:gd name="connsiteY0" fmla="*/ 0 h 4772004"/>
              <a:gd name="connsiteX1" fmla="*/ 111055 w 133267"/>
              <a:gd name="connsiteY1" fmla="*/ 0 h 4772004"/>
              <a:gd name="connsiteX2" fmla="*/ 133267 w 133267"/>
              <a:gd name="connsiteY2" fmla="*/ 22212 h 4772004"/>
              <a:gd name="connsiteX3" fmla="*/ 133267 w 133267"/>
              <a:gd name="connsiteY3" fmla="*/ 4772004 h 4772004"/>
              <a:gd name="connsiteX4" fmla="*/ 133267 w 133267"/>
              <a:gd name="connsiteY4" fmla="*/ 4772004 h 4772004"/>
              <a:gd name="connsiteX5" fmla="*/ 0 w 133267"/>
              <a:gd name="connsiteY5" fmla="*/ 4772004 h 4772004"/>
              <a:gd name="connsiteX6" fmla="*/ 0 w 133267"/>
              <a:gd name="connsiteY6" fmla="*/ 4772004 h 4772004"/>
              <a:gd name="connsiteX7" fmla="*/ 0 w 133267"/>
              <a:gd name="connsiteY7" fmla="*/ 22212 h 4772004"/>
              <a:gd name="connsiteX8" fmla="*/ 22212 w 133267"/>
              <a:gd name="connsiteY8" fmla="*/ 0 h 4772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267" h="4772004">
                <a:moveTo>
                  <a:pt x="133267" y="795376"/>
                </a:moveTo>
                <a:lnTo>
                  <a:pt x="133267" y="3976628"/>
                </a:lnTo>
                <a:cubicBezTo>
                  <a:pt x="133267" y="4415880"/>
                  <a:pt x="132989" y="4771986"/>
                  <a:pt x="132647" y="4771986"/>
                </a:cubicBezTo>
                <a:lnTo>
                  <a:pt x="0" y="4771986"/>
                </a:lnTo>
                <a:lnTo>
                  <a:pt x="0" y="4771986"/>
                </a:lnTo>
                <a:lnTo>
                  <a:pt x="0" y="18"/>
                </a:lnTo>
                <a:lnTo>
                  <a:pt x="0" y="18"/>
                </a:lnTo>
                <a:lnTo>
                  <a:pt x="132647" y="18"/>
                </a:lnTo>
                <a:cubicBezTo>
                  <a:pt x="132989" y="18"/>
                  <a:pt x="133267" y="356124"/>
                  <a:pt x="133267" y="795376"/>
                </a:cubicBez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900" tIns="12509" rIns="12509" bIns="12510" numCol="1" spcCol="1270" anchor="ctr" anchorCtr="0">
            <a:noAutofit/>
          </a:bodyPr>
          <a:lstStyle/>
          <a:p>
            <a:pPr marL="92869" lvl="1" indent="-92869" defTabSz="505619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высшая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6894775" y="5302570"/>
            <a:ext cx="2236487" cy="296998"/>
          </a:xfrm>
          <a:custGeom>
            <a:avLst/>
            <a:gdLst>
              <a:gd name="connsiteX0" fmla="*/ 35055 w 210327"/>
              <a:gd name="connsiteY0" fmla="*/ 0 h 4772004"/>
              <a:gd name="connsiteX1" fmla="*/ 175272 w 210327"/>
              <a:gd name="connsiteY1" fmla="*/ 0 h 4772004"/>
              <a:gd name="connsiteX2" fmla="*/ 210327 w 210327"/>
              <a:gd name="connsiteY2" fmla="*/ 35055 h 4772004"/>
              <a:gd name="connsiteX3" fmla="*/ 210327 w 210327"/>
              <a:gd name="connsiteY3" fmla="*/ 4772004 h 4772004"/>
              <a:gd name="connsiteX4" fmla="*/ 210327 w 210327"/>
              <a:gd name="connsiteY4" fmla="*/ 4772004 h 4772004"/>
              <a:gd name="connsiteX5" fmla="*/ 0 w 210327"/>
              <a:gd name="connsiteY5" fmla="*/ 4772004 h 4772004"/>
              <a:gd name="connsiteX6" fmla="*/ 0 w 210327"/>
              <a:gd name="connsiteY6" fmla="*/ 4772004 h 4772004"/>
              <a:gd name="connsiteX7" fmla="*/ 0 w 210327"/>
              <a:gd name="connsiteY7" fmla="*/ 35055 h 4772004"/>
              <a:gd name="connsiteX8" fmla="*/ 35055 w 210327"/>
              <a:gd name="connsiteY8" fmla="*/ 0 h 4772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327" h="4772004">
                <a:moveTo>
                  <a:pt x="210327" y="795353"/>
                </a:moveTo>
                <a:lnTo>
                  <a:pt x="210327" y="3976651"/>
                </a:lnTo>
                <a:cubicBezTo>
                  <a:pt x="210327" y="4415898"/>
                  <a:pt x="209635" y="4771993"/>
                  <a:pt x="208782" y="4771993"/>
                </a:cubicBezTo>
                <a:lnTo>
                  <a:pt x="0" y="4771993"/>
                </a:lnTo>
                <a:lnTo>
                  <a:pt x="0" y="4771993"/>
                </a:lnTo>
                <a:lnTo>
                  <a:pt x="0" y="11"/>
                </a:lnTo>
                <a:lnTo>
                  <a:pt x="0" y="11"/>
                </a:lnTo>
                <a:lnTo>
                  <a:pt x="208782" y="11"/>
                </a:lnTo>
                <a:cubicBezTo>
                  <a:pt x="209635" y="11"/>
                  <a:pt x="210327" y="356106"/>
                  <a:pt x="210327" y="795353"/>
                </a:cubicBez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900" tIns="15565" rIns="15565" bIns="15566" numCol="1" spcCol="1270" anchor="ctr" anchorCtr="0">
            <a:noAutofit/>
          </a:bodyPr>
          <a:lstStyle/>
          <a:p>
            <a:pPr marL="92869" lvl="1" indent="-92869" defTabSz="505619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</a:t>
            </a:r>
            <a:endParaRPr lang="ru-RU" sz="1463" dirty="0"/>
          </a:p>
        </p:txBody>
      </p:sp>
      <p:sp>
        <p:nvSpPr>
          <p:cNvPr id="27" name="Полилиния 26"/>
          <p:cNvSpPr/>
          <p:nvPr/>
        </p:nvSpPr>
        <p:spPr>
          <a:xfrm>
            <a:off x="6894774" y="5729202"/>
            <a:ext cx="2236488" cy="294132"/>
          </a:xfrm>
          <a:custGeom>
            <a:avLst/>
            <a:gdLst>
              <a:gd name="connsiteX0" fmla="*/ 35055 w 210327"/>
              <a:gd name="connsiteY0" fmla="*/ 0 h 4772004"/>
              <a:gd name="connsiteX1" fmla="*/ 175272 w 210327"/>
              <a:gd name="connsiteY1" fmla="*/ 0 h 4772004"/>
              <a:gd name="connsiteX2" fmla="*/ 210327 w 210327"/>
              <a:gd name="connsiteY2" fmla="*/ 35055 h 4772004"/>
              <a:gd name="connsiteX3" fmla="*/ 210327 w 210327"/>
              <a:gd name="connsiteY3" fmla="*/ 4772004 h 4772004"/>
              <a:gd name="connsiteX4" fmla="*/ 210327 w 210327"/>
              <a:gd name="connsiteY4" fmla="*/ 4772004 h 4772004"/>
              <a:gd name="connsiteX5" fmla="*/ 0 w 210327"/>
              <a:gd name="connsiteY5" fmla="*/ 4772004 h 4772004"/>
              <a:gd name="connsiteX6" fmla="*/ 0 w 210327"/>
              <a:gd name="connsiteY6" fmla="*/ 4772004 h 4772004"/>
              <a:gd name="connsiteX7" fmla="*/ 0 w 210327"/>
              <a:gd name="connsiteY7" fmla="*/ 35055 h 4772004"/>
              <a:gd name="connsiteX8" fmla="*/ 35055 w 210327"/>
              <a:gd name="connsiteY8" fmla="*/ 0 h 4772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327" h="4772004">
                <a:moveTo>
                  <a:pt x="210327" y="795353"/>
                </a:moveTo>
                <a:lnTo>
                  <a:pt x="210327" y="3976651"/>
                </a:lnTo>
                <a:cubicBezTo>
                  <a:pt x="210327" y="4415898"/>
                  <a:pt x="209635" y="4771993"/>
                  <a:pt x="208782" y="4771993"/>
                </a:cubicBezTo>
                <a:lnTo>
                  <a:pt x="0" y="4771993"/>
                </a:lnTo>
                <a:lnTo>
                  <a:pt x="0" y="4771993"/>
                </a:lnTo>
                <a:lnTo>
                  <a:pt x="0" y="11"/>
                </a:lnTo>
                <a:lnTo>
                  <a:pt x="0" y="11"/>
                </a:lnTo>
                <a:lnTo>
                  <a:pt x="208782" y="11"/>
                </a:lnTo>
                <a:cubicBezTo>
                  <a:pt x="209635" y="11"/>
                  <a:pt x="210327" y="356106"/>
                  <a:pt x="210327" y="795353"/>
                </a:cubicBez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9343" tIns="14534" rIns="14533" bIns="14533" numCol="1" spcCol="1270" anchor="ctr" anchorCtr="0">
            <a:noAutofit/>
          </a:bodyPr>
          <a:lstStyle/>
          <a:p>
            <a:pPr marL="92869" lvl="1" indent="-92869" defTabSz="433388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</a:t>
            </a:r>
            <a:endParaRPr lang="ru-RU" sz="1463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5987796" y="1716173"/>
            <a:ext cx="443374" cy="204977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/>
          </a:p>
        </p:txBody>
      </p:sp>
      <p:sp>
        <p:nvSpPr>
          <p:cNvPr id="28" name="Стрелка вправо 27"/>
          <p:cNvSpPr/>
          <p:nvPr/>
        </p:nvSpPr>
        <p:spPr>
          <a:xfrm rot="10800000">
            <a:off x="3381209" y="1738521"/>
            <a:ext cx="443374" cy="194157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/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2330581" y="2340668"/>
            <a:ext cx="912558" cy="5116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>
            <a:off x="6454689" y="2373917"/>
            <a:ext cx="880168" cy="52026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Скругленный прямоугольник 38"/>
          <p:cNvSpPr/>
          <p:nvPr/>
        </p:nvSpPr>
        <p:spPr>
          <a:xfrm>
            <a:off x="7181954" y="3018774"/>
            <a:ext cx="2237849" cy="468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sz="1463" b="1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Из них с категорией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445276" y="3456133"/>
            <a:ext cx="2318395" cy="7019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sz="1463" b="1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Категория административного состава</a:t>
            </a:r>
          </a:p>
        </p:txBody>
      </p:sp>
      <p:sp>
        <p:nvSpPr>
          <p:cNvPr id="48" name="Полилиния 47"/>
          <p:cNvSpPr/>
          <p:nvPr/>
        </p:nvSpPr>
        <p:spPr>
          <a:xfrm>
            <a:off x="486229" y="4360258"/>
            <a:ext cx="4079319" cy="314927"/>
          </a:xfrm>
          <a:custGeom>
            <a:avLst/>
            <a:gdLst>
              <a:gd name="connsiteX0" fmla="*/ 40889 w 245329"/>
              <a:gd name="connsiteY0" fmla="*/ 0 h 4541931"/>
              <a:gd name="connsiteX1" fmla="*/ 204440 w 245329"/>
              <a:gd name="connsiteY1" fmla="*/ 0 h 4541931"/>
              <a:gd name="connsiteX2" fmla="*/ 245329 w 245329"/>
              <a:gd name="connsiteY2" fmla="*/ 40889 h 4541931"/>
              <a:gd name="connsiteX3" fmla="*/ 245329 w 245329"/>
              <a:gd name="connsiteY3" fmla="*/ 4541931 h 4541931"/>
              <a:gd name="connsiteX4" fmla="*/ 245329 w 245329"/>
              <a:gd name="connsiteY4" fmla="*/ 4541931 h 4541931"/>
              <a:gd name="connsiteX5" fmla="*/ 0 w 245329"/>
              <a:gd name="connsiteY5" fmla="*/ 4541931 h 4541931"/>
              <a:gd name="connsiteX6" fmla="*/ 0 w 245329"/>
              <a:gd name="connsiteY6" fmla="*/ 4541931 h 4541931"/>
              <a:gd name="connsiteX7" fmla="*/ 0 w 245329"/>
              <a:gd name="connsiteY7" fmla="*/ 40889 h 4541931"/>
              <a:gd name="connsiteX8" fmla="*/ 40889 w 245329"/>
              <a:gd name="connsiteY8" fmla="*/ 0 h 454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5329" h="4541931">
                <a:moveTo>
                  <a:pt x="245329" y="757010"/>
                </a:moveTo>
                <a:lnTo>
                  <a:pt x="245329" y="3784921"/>
                </a:lnTo>
                <a:cubicBezTo>
                  <a:pt x="245329" y="4202994"/>
                  <a:pt x="244340" y="4541922"/>
                  <a:pt x="243120" y="4541922"/>
                </a:cubicBezTo>
                <a:lnTo>
                  <a:pt x="0" y="4541922"/>
                </a:lnTo>
                <a:lnTo>
                  <a:pt x="0" y="4541922"/>
                </a:lnTo>
                <a:lnTo>
                  <a:pt x="0" y="9"/>
                </a:lnTo>
                <a:lnTo>
                  <a:pt x="0" y="9"/>
                </a:lnTo>
                <a:lnTo>
                  <a:pt x="243120" y="9"/>
                </a:lnTo>
                <a:cubicBezTo>
                  <a:pt x="244340" y="9"/>
                  <a:pt x="245329" y="338937"/>
                  <a:pt x="245329" y="757010"/>
                </a:cubicBez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899" tIns="16954" rIns="16954" bIns="16954" numCol="1" spcCol="1270" anchor="ctr" anchorCtr="0">
            <a:noAutofit/>
          </a:bodyPr>
          <a:lstStyle/>
          <a:p>
            <a:pPr marL="0" lvl="1" defTabSz="505619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1463" b="1" dirty="0">
                <a:solidFill>
                  <a:schemeClr val="tx1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Директор</a:t>
            </a:r>
            <a:r>
              <a:rPr lang="ru-RU" sz="1463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 – вторая квалификационная категория </a:t>
            </a:r>
            <a:endParaRPr lang="ru-RU" sz="1463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486229" y="4828400"/>
            <a:ext cx="4961950" cy="314927"/>
          </a:xfrm>
          <a:custGeom>
            <a:avLst/>
            <a:gdLst>
              <a:gd name="connsiteX0" fmla="*/ 40889 w 245329"/>
              <a:gd name="connsiteY0" fmla="*/ 0 h 4541931"/>
              <a:gd name="connsiteX1" fmla="*/ 204440 w 245329"/>
              <a:gd name="connsiteY1" fmla="*/ 0 h 4541931"/>
              <a:gd name="connsiteX2" fmla="*/ 245329 w 245329"/>
              <a:gd name="connsiteY2" fmla="*/ 40889 h 4541931"/>
              <a:gd name="connsiteX3" fmla="*/ 245329 w 245329"/>
              <a:gd name="connsiteY3" fmla="*/ 4541931 h 4541931"/>
              <a:gd name="connsiteX4" fmla="*/ 245329 w 245329"/>
              <a:gd name="connsiteY4" fmla="*/ 4541931 h 4541931"/>
              <a:gd name="connsiteX5" fmla="*/ 0 w 245329"/>
              <a:gd name="connsiteY5" fmla="*/ 4541931 h 4541931"/>
              <a:gd name="connsiteX6" fmla="*/ 0 w 245329"/>
              <a:gd name="connsiteY6" fmla="*/ 4541931 h 4541931"/>
              <a:gd name="connsiteX7" fmla="*/ 0 w 245329"/>
              <a:gd name="connsiteY7" fmla="*/ 40889 h 4541931"/>
              <a:gd name="connsiteX8" fmla="*/ 40889 w 245329"/>
              <a:gd name="connsiteY8" fmla="*/ 0 h 454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5329" h="4541931">
                <a:moveTo>
                  <a:pt x="245329" y="757010"/>
                </a:moveTo>
                <a:lnTo>
                  <a:pt x="245329" y="3784921"/>
                </a:lnTo>
                <a:cubicBezTo>
                  <a:pt x="245329" y="4202994"/>
                  <a:pt x="244340" y="4541922"/>
                  <a:pt x="243120" y="4541922"/>
                </a:cubicBezTo>
                <a:lnTo>
                  <a:pt x="0" y="4541922"/>
                </a:lnTo>
                <a:lnTo>
                  <a:pt x="0" y="4541922"/>
                </a:lnTo>
                <a:lnTo>
                  <a:pt x="0" y="9"/>
                </a:lnTo>
                <a:lnTo>
                  <a:pt x="0" y="9"/>
                </a:lnTo>
                <a:lnTo>
                  <a:pt x="243120" y="9"/>
                </a:lnTo>
                <a:cubicBezTo>
                  <a:pt x="244340" y="9"/>
                  <a:pt x="245329" y="338937"/>
                  <a:pt x="245329" y="757010"/>
                </a:cubicBez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899" tIns="16954" rIns="16954" bIns="16954" numCol="1" spcCol="1270" anchor="ctr" anchorCtr="0">
            <a:noAutofit/>
          </a:bodyPr>
          <a:lstStyle/>
          <a:p>
            <a:pPr algn="just">
              <a:lnSpc>
                <a:spcPct val="115000"/>
              </a:lnSpc>
            </a:pPr>
            <a:r>
              <a:rPr lang="ru-RU" sz="1463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Зам. директора по УР</a:t>
            </a:r>
            <a:r>
              <a:rPr lang="ru-RU" sz="146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третья квалификационная категория</a:t>
            </a:r>
            <a:endParaRPr lang="ru-RU" sz="1138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484067" y="5302570"/>
            <a:ext cx="4961950" cy="314927"/>
          </a:xfrm>
          <a:custGeom>
            <a:avLst/>
            <a:gdLst>
              <a:gd name="connsiteX0" fmla="*/ 40889 w 245329"/>
              <a:gd name="connsiteY0" fmla="*/ 0 h 4541931"/>
              <a:gd name="connsiteX1" fmla="*/ 204440 w 245329"/>
              <a:gd name="connsiteY1" fmla="*/ 0 h 4541931"/>
              <a:gd name="connsiteX2" fmla="*/ 245329 w 245329"/>
              <a:gd name="connsiteY2" fmla="*/ 40889 h 4541931"/>
              <a:gd name="connsiteX3" fmla="*/ 245329 w 245329"/>
              <a:gd name="connsiteY3" fmla="*/ 4541931 h 4541931"/>
              <a:gd name="connsiteX4" fmla="*/ 245329 w 245329"/>
              <a:gd name="connsiteY4" fmla="*/ 4541931 h 4541931"/>
              <a:gd name="connsiteX5" fmla="*/ 0 w 245329"/>
              <a:gd name="connsiteY5" fmla="*/ 4541931 h 4541931"/>
              <a:gd name="connsiteX6" fmla="*/ 0 w 245329"/>
              <a:gd name="connsiteY6" fmla="*/ 4541931 h 4541931"/>
              <a:gd name="connsiteX7" fmla="*/ 0 w 245329"/>
              <a:gd name="connsiteY7" fmla="*/ 40889 h 4541931"/>
              <a:gd name="connsiteX8" fmla="*/ 40889 w 245329"/>
              <a:gd name="connsiteY8" fmla="*/ 0 h 4541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5329" h="4541931">
                <a:moveTo>
                  <a:pt x="245329" y="757010"/>
                </a:moveTo>
                <a:lnTo>
                  <a:pt x="245329" y="3784921"/>
                </a:lnTo>
                <a:cubicBezTo>
                  <a:pt x="245329" y="4202994"/>
                  <a:pt x="244340" y="4541922"/>
                  <a:pt x="243120" y="4541922"/>
                </a:cubicBezTo>
                <a:lnTo>
                  <a:pt x="0" y="4541922"/>
                </a:lnTo>
                <a:lnTo>
                  <a:pt x="0" y="4541922"/>
                </a:lnTo>
                <a:lnTo>
                  <a:pt x="0" y="9"/>
                </a:lnTo>
                <a:lnTo>
                  <a:pt x="0" y="9"/>
                </a:lnTo>
                <a:lnTo>
                  <a:pt x="243120" y="9"/>
                </a:lnTo>
                <a:cubicBezTo>
                  <a:pt x="244340" y="9"/>
                  <a:pt x="245329" y="338937"/>
                  <a:pt x="245329" y="757010"/>
                </a:cubicBez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899" tIns="16954" rIns="16954" bIns="16954" numCol="1" spcCol="1270" anchor="ctr" anchorCtr="0">
            <a:noAutofit/>
          </a:bodyPr>
          <a:lstStyle/>
          <a:p>
            <a:pPr algn="just">
              <a:lnSpc>
                <a:spcPct val="115000"/>
              </a:lnSpc>
            </a:pPr>
            <a:r>
              <a:rPr lang="ru-RU" sz="1463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Зам. директора по ВР</a:t>
            </a:r>
            <a:r>
              <a:rPr lang="ru-RU" sz="146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вторая квалификационная категория</a:t>
            </a:r>
            <a:endParaRPr lang="ru-RU" sz="1138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99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872682" y="443001"/>
            <a:ext cx="6981135" cy="5857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специальных условий в соответствии с контингентом детей с особыми образовательными потребностями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1306" y="1479110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6139" y="926427"/>
            <a:ext cx="4745293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1" t="18070" r="19268" b="14572"/>
          <a:stretch/>
        </p:blipFill>
        <p:spPr>
          <a:xfrm rot="5400000">
            <a:off x="-469636" y="2558649"/>
            <a:ext cx="4230504" cy="294911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5" t="33717" r="48212" b="20298"/>
          <a:stretch/>
        </p:blipFill>
        <p:spPr>
          <a:xfrm rot="5400000">
            <a:off x="3738742" y="2612037"/>
            <a:ext cx="1942648" cy="291397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45933" y="2498627"/>
            <a:ext cx="4330860" cy="294911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66139" y="1535270"/>
            <a:ext cx="3013086" cy="31745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146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Таблички с шрифтом Брайля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99545" y="1476468"/>
            <a:ext cx="3311297" cy="31745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146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Лестничный гусеничный подъемник</a:t>
            </a:r>
          </a:p>
        </p:txBody>
      </p:sp>
    </p:spTree>
    <p:extLst>
      <p:ext uri="{BB962C8B-B14F-4D97-AF65-F5344CB8AC3E}">
        <p14:creationId xmlns:p14="http://schemas.microsoft.com/office/powerpoint/2010/main" val="39105659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1306" y="1479110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306" y="3019597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8"/>
          <a:stretch/>
        </p:blipFill>
        <p:spPr>
          <a:xfrm rot="5400000">
            <a:off x="-538406" y="2244633"/>
            <a:ext cx="4518111" cy="277024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33"/>
          <a:stretch/>
        </p:blipFill>
        <p:spPr>
          <a:xfrm rot="5400000">
            <a:off x="2847488" y="2098680"/>
            <a:ext cx="4518111" cy="306215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54825" y="2209396"/>
            <a:ext cx="4518113" cy="284072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720649" y="467839"/>
            <a:ext cx="2061759" cy="31745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146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Тактильная плитка</a:t>
            </a:r>
          </a:p>
        </p:txBody>
      </p:sp>
    </p:spTree>
    <p:extLst>
      <p:ext uri="{BB962C8B-B14F-4D97-AF65-F5344CB8AC3E}">
        <p14:creationId xmlns:p14="http://schemas.microsoft.com/office/powerpoint/2010/main" val="12648886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1306" y="1479110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306" y="3019597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5"/>
          <a:stretch/>
        </p:blipFill>
        <p:spPr>
          <a:xfrm rot="5400000">
            <a:off x="588611" y="1879599"/>
            <a:ext cx="4501235" cy="370025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9" r="1519" b="8929"/>
          <a:stretch/>
        </p:blipFill>
        <p:spPr>
          <a:xfrm rot="5400000">
            <a:off x="4757872" y="2009888"/>
            <a:ext cx="4501236" cy="34396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70055" y="841436"/>
            <a:ext cx="4893799" cy="31745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6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Адаптированы санитарно-гигиенические комнаты </a:t>
            </a:r>
          </a:p>
        </p:txBody>
      </p:sp>
    </p:spTree>
    <p:extLst>
      <p:ext uri="{BB962C8B-B14F-4D97-AF65-F5344CB8AC3E}">
        <p14:creationId xmlns:p14="http://schemas.microsoft.com/office/powerpoint/2010/main" val="32646940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1306" y="1479110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306" y="3019597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2" t="6934" r="7392" b="4530"/>
          <a:stretch/>
        </p:blipFill>
        <p:spPr>
          <a:xfrm rot="5400000">
            <a:off x="238382" y="1865827"/>
            <a:ext cx="4618984" cy="351749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1" r="13811"/>
          <a:stretch/>
        </p:blipFill>
        <p:spPr>
          <a:xfrm>
            <a:off x="4797928" y="1315083"/>
            <a:ext cx="4715549" cy="461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0302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034082" y="565021"/>
            <a:ext cx="4424518" cy="5857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безопасной среды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9632" y="2480329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818" y="1462282"/>
            <a:ext cx="3532403" cy="499014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95" y="1462282"/>
            <a:ext cx="3476874" cy="499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8718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9632" y="2480329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6139" y="926427"/>
            <a:ext cx="4745293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14" y="2351816"/>
            <a:ext cx="4644122" cy="348309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611" y="2351816"/>
            <a:ext cx="4644118" cy="348309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3238" y="703489"/>
            <a:ext cx="9792816" cy="1443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92795"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безопасности воспитанников в учреждении установлены 64 камеры видеонаблюдения из них: </a:t>
            </a:r>
          </a:p>
          <a:p>
            <a:pPr indent="292795"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наружные – 17; </a:t>
            </a:r>
          </a:p>
          <a:p>
            <a:pPr indent="292795"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внутренние – 47. </a:t>
            </a:r>
          </a:p>
          <a:p>
            <a:pPr indent="292795"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Наружные камеры видеонаблюдения расположены по периметру данного объекта. Внутренние камеры видеонаблюдения расположены в учебных классах, спортивном зале, коридорах, переходе, холле жилого корпуса, игровых комнатах, столовой. </a:t>
            </a:r>
          </a:p>
        </p:txBody>
      </p:sp>
    </p:spTree>
    <p:extLst>
      <p:ext uri="{BB962C8B-B14F-4D97-AF65-F5344CB8AC3E}">
        <p14:creationId xmlns:p14="http://schemas.microsoft.com/office/powerpoint/2010/main" val="31827013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9662" y="919750"/>
            <a:ext cx="9071179" cy="542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92795" algn="just"/>
            <a:r>
              <a:rPr lang="ru-RU" sz="1463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Мониторы видеонаблюдения расположены на вахте в здании школы и в кабинете директора. Срок хранения записей с камер видеонаблюдения составляет 30 суток.</a:t>
            </a:r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6139" y="926427"/>
            <a:ext cx="940005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39" y="1862778"/>
            <a:ext cx="4508874" cy="338165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222" y="1843465"/>
            <a:ext cx="4534624" cy="340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1883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1306" y="1479110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6139" y="926427"/>
            <a:ext cx="4745293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93" y="2031793"/>
            <a:ext cx="4726134" cy="35446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647" y="2031794"/>
            <a:ext cx="4726131" cy="35445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17924" y="1072541"/>
            <a:ext cx="9044561" cy="33323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46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Услуги специализированной охраны (один наружный пост) оказывает ТОО «Охранное </a:t>
            </a:r>
            <a:r>
              <a:rPr lang="ru-RU" sz="1463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Агенство</a:t>
            </a:r>
            <a:r>
              <a:rPr lang="ru-RU" sz="1463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«А-Гад»</a:t>
            </a:r>
            <a:endParaRPr lang="ru-RU" sz="1138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9944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330721" y="900151"/>
            <a:ext cx="7561422" cy="5857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Материально-техническая база, способствующая эффективному обучению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98752" y="1489999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6139" y="926427"/>
            <a:ext cx="4745293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109" y="2334513"/>
            <a:ext cx="5240645" cy="393048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31107" y="1560134"/>
            <a:ext cx="8416105" cy="542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	</a:t>
            </a:r>
            <a:r>
              <a:rPr lang="ru-RU" sz="1463" b="1" dirty="0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Учебные кабинеты </a:t>
            </a:r>
            <a:r>
              <a:rPr lang="ru-RU" sz="1463" dirty="0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оснащены ростовой школьной мебелью, интерактивным оборудованием, из них 3 кабинета подключены к широкополосному интернету</a:t>
            </a:r>
            <a:endParaRPr lang="ru-RU" sz="1300" dirty="0">
              <a:latin typeface="Calibri" panose="020F0502020204030204" pitchFamily="34" charset="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1235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8752" y="1489999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6139" y="926427"/>
            <a:ext cx="4745293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0"/>
          <a:stretch/>
        </p:blipFill>
        <p:spPr>
          <a:xfrm>
            <a:off x="1918839" y="1729758"/>
            <a:ext cx="6385185" cy="44551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62922" y="926426"/>
            <a:ext cx="7505392" cy="542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	</a:t>
            </a:r>
            <a:r>
              <a:rPr lang="ru-RU" sz="1463" b="1" dirty="0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Кабинет информатики </a:t>
            </a:r>
            <a:r>
              <a:rPr lang="ru-RU" sz="1463" dirty="0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оснащен расширенным комплектом </a:t>
            </a:r>
            <a:r>
              <a:rPr lang="ru-RU" sz="1463" dirty="0" err="1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Lego</a:t>
            </a:r>
            <a:r>
              <a:rPr lang="ru-RU" sz="1463" dirty="0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ru-RU" sz="1463" dirty="0" err="1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Wedo</a:t>
            </a:r>
            <a:r>
              <a:rPr lang="ru-RU" sz="1463" dirty="0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 2.0 для занятий по </a:t>
            </a:r>
            <a:r>
              <a:rPr lang="ru-RU" sz="1463" dirty="0" err="1">
                <a:latin typeface="Times New Roman" panose="02020603050405020304" pitchFamily="18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роботехнике</a:t>
            </a:r>
            <a:endParaRPr lang="ru-RU" sz="1300" dirty="0">
              <a:latin typeface="Calibri" panose="020F0502020204030204" pitchFamily="34" charset="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6370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8752" y="1489999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6139" y="926426"/>
            <a:ext cx="9246964" cy="992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Кабинет социально-бытовой ориентировки оснащен современной бытовой техникой (холодильник, посудомоечная машина, электроплита, микроволновая печь, духовой шкаф и т.д.) и мебелью (стенка-горка, стол, 12 стульев, мягкая зона, кухонная зона) для формирования у воспитанников социальной компетенции и функциональной грамотности. Имеется интерактивный комплект (интерактивная доска, проектор, ноутбук)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70" y="1914839"/>
            <a:ext cx="4422240" cy="377633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3" r="5200"/>
          <a:stretch/>
        </p:blipFill>
        <p:spPr>
          <a:xfrm>
            <a:off x="4844934" y="1904517"/>
            <a:ext cx="4768169" cy="379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8235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8752" y="1489999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6139" y="926427"/>
            <a:ext cx="8764957" cy="76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46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Столярная мастерская</a:t>
            </a:r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оборудована новыми современными станками и интерактивным оборудованием (экран, проектор, ноутбук, верстаки, токарный станок, заточный станок, ленточная пила, шлифовальный </a:t>
            </a:r>
            <a:r>
              <a:rPr lang="ru-RU" sz="146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гриндер</a:t>
            </a:r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набор инструментов, </a:t>
            </a:r>
            <a:r>
              <a:rPr lang="ru-RU" sz="146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шуроповерты</a:t>
            </a:r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94" y="1841611"/>
            <a:ext cx="4482831" cy="349654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172" y="1841611"/>
            <a:ext cx="4662062" cy="349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75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8752" y="1489999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6138" y="926426"/>
            <a:ext cx="9244279" cy="542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46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Швейная мастерская </a:t>
            </a:r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оборудована современными швейным оборудованием и интерактивным оборудованием (экран, проектор, ноутбук, швейные машины, </a:t>
            </a:r>
            <a:r>
              <a:rPr lang="ru-RU" sz="1463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оверлок</a:t>
            </a:r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стол, стулья, гладильные доски)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08" y="1612777"/>
            <a:ext cx="4516367" cy="33872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646" y="2426261"/>
            <a:ext cx="4516367" cy="338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4417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8752" y="1489999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6139" y="926427"/>
            <a:ext cx="4745293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93206" y="1049205"/>
            <a:ext cx="2192140" cy="317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63" b="1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Кабинет </a:t>
            </a:r>
            <a:r>
              <a:rPr lang="ru-RU" sz="1463" b="1" dirty="0" err="1">
                <a:solidFill>
                  <a:sysClr val="windowText" lastClr="000000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М.Монтессори</a:t>
            </a:r>
            <a:endParaRPr lang="ru-RU" sz="1463" b="1" dirty="0">
              <a:solidFill>
                <a:sysClr val="windowText" lastClr="000000"/>
              </a:solidFill>
              <a:latin typeface="Times New Roman" panose="02020603050405020304" pitchFamily="18" charset="0"/>
              <a:ea typeface="Tahoma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19" y="1612778"/>
            <a:ext cx="4492179" cy="336913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646" y="1612777"/>
            <a:ext cx="4492181" cy="336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8954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8752" y="1489999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708341" y="995557"/>
            <a:ext cx="4745293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1639" y="739793"/>
            <a:ext cx="8551439" cy="767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46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психолога </a:t>
            </a:r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 темной сенсорной комнатой (для развития вестибулярного аппарата, моторики, пространственной ориентировки, а также для снятия мышечного и психоэмоционального напряжения)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95" y="1790081"/>
            <a:ext cx="4605805" cy="345435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170" y="1790081"/>
            <a:ext cx="4605805" cy="345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2845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8752" y="1489999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708341" y="995557"/>
            <a:ext cx="4745293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41160" y="1049205"/>
            <a:ext cx="1696235" cy="317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63" b="1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Кабинет логопеда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54" y="1734000"/>
            <a:ext cx="4577447" cy="343308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069" y="1734000"/>
            <a:ext cx="4529675" cy="339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7609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8752" y="1489999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7774" y="995557"/>
            <a:ext cx="3059178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39857" y="1049205"/>
            <a:ext cx="2098844" cy="317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63" b="1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Медицинский кабинет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07" y="1984441"/>
            <a:ext cx="4327945" cy="324595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646" y="1984440"/>
            <a:ext cx="4327944" cy="324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2908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8752" y="1489999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708341" y="995557"/>
            <a:ext cx="4745293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61586" y="1049205"/>
            <a:ext cx="1655390" cy="317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63" b="1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Спортивный зал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98" y="1910156"/>
            <a:ext cx="4211799" cy="315884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840" y="1910155"/>
            <a:ext cx="4225002" cy="315884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308875" y="1069843"/>
            <a:ext cx="2068323" cy="317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63" b="1" dirty="0">
                <a:solidFill>
                  <a:sysClr val="windowText" lastClr="000000"/>
                </a:solidFill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Тренажерный зал зал </a:t>
            </a:r>
          </a:p>
        </p:txBody>
      </p:sp>
    </p:spTree>
    <p:extLst>
      <p:ext uri="{BB962C8B-B14F-4D97-AF65-F5344CB8AC3E}">
        <p14:creationId xmlns:p14="http://schemas.microsoft.com/office/powerpoint/2010/main" val="2498484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8752" y="1489999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708341" y="995557"/>
            <a:ext cx="4745293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1085" y="935937"/>
            <a:ext cx="4285713" cy="869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463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Актовый зал</a:t>
            </a:r>
            <a:r>
              <a:rPr lang="ru-RU" sz="1463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оснащенный современной аппаратурой (караоке-система </a:t>
            </a:r>
            <a:r>
              <a:rPr lang="en-US" sz="1463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NKOPE</a:t>
            </a:r>
            <a:r>
              <a:rPr lang="ru-RU" sz="1463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интерактивное оборудование)</a:t>
            </a:r>
            <a:endParaRPr lang="ru-RU" sz="1138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72" y="2035414"/>
            <a:ext cx="4633840" cy="308922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642" y="2035414"/>
            <a:ext cx="4550046" cy="308922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227301" y="999308"/>
            <a:ext cx="4083540" cy="610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463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463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Комната творчества </a:t>
            </a:r>
            <a:r>
              <a:rPr lang="ru-RU" sz="1463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проведения занятий по кружковой деятельности</a:t>
            </a:r>
            <a:endParaRPr lang="ru-RU" sz="1138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1134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8752" y="1486688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4362" y="849268"/>
            <a:ext cx="734695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6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Библиотека</a:t>
            </a:r>
            <a:r>
              <a:rPr lang="ru-RU" sz="146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читальным залом на 20 посадочных мест (книжный фонд – 17480)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227301" y="999308"/>
            <a:ext cx="4083540" cy="35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463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138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82" y="1683067"/>
            <a:ext cx="4508829" cy="338162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392" y="1673110"/>
            <a:ext cx="4536281" cy="3391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14327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8752" y="1486688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27301" y="999308"/>
            <a:ext cx="4083540" cy="35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463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138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75" y="1995120"/>
            <a:ext cx="4457797" cy="333289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173" y="1993099"/>
            <a:ext cx="4479984" cy="335998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99686" y="1222987"/>
            <a:ext cx="8172968" cy="542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63" b="1" dirty="0">
                <a:latin typeface="Times New Roman" panose="02020603050405020304" pitchFamily="18" charset="0"/>
                <a:ea typeface="Calibri" panose="020F0502020204030204" pitchFamily="34" charset="0"/>
              </a:rPr>
              <a:t>Детская игровая зона </a:t>
            </a:r>
            <a:r>
              <a:rPr lang="ru-RU" sz="1463" dirty="0">
                <a:latin typeface="Times New Roman" panose="02020603050405020304" pitchFamily="18" charset="0"/>
                <a:ea typeface="Calibri" panose="020F0502020204030204" pitchFamily="34" charset="0"/>
              </a:rPr>
              <a:t>с площадкой для игры в мини-футбол с искусственным газонным покрытием</a:t>
            </a:r>
            <a:endParaRPr lang="ru-RU" sz="1463" dirty="0"/>
          </a:p>
        </p:txBody>
      </p:sp>
    </p:spTree>
    <p:extLst>
      <p:ext uri="{BB962C8B-B14F-4D97-AF65-F5344CB8AC3E}">
        <p14:creationId xmlns:p14="http://schemas.microsoft.com/office/powerpoint/2010/main" val="15740250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8752" y="1486688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4362" y="849268"/>
            <a:ext cx="734695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27301" y="999308"/>
            <a:ext cx="4083540" cy="35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463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138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4294" y="2075881"/>
            <a:ext cx="4440448" cy="333033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72534" y="2075592"/>
            <a:ext cx="4438142" cy="332860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8187" y="973093"/>
            <a:ext cx="734695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2012" y="1096918"/>
            <a:ext cx="734695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39298" y="973093"/>
            <a:ext cx="3968436" cy="31745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6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со школы в жилой корпус</a:t>
            </a:r>
          </a:p>
        </p:txBody>
      </p:sp>
    </p:spTree>
    <p:extLst>
      <p:ext uri="{BB962C8B-B14F-4D97-AF65-F5344CB8AC3E}">
        <p14:creationId xmlns:p14="http://schemas.microsoft.com/office/powerpoint/2010/main" val="41250292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8752" y="1486688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4362" y="849268"/>
            <a:ext cx="734695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27301" y="999308"/>
            <a:ext cx="4083540" cy="35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463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138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08" y="1956718"/>
            <a:ext cx="4618825" cy="346412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720" y="1949017"/>
            <a:ext cx="4629094" cy="347182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70055" y="1009332"/>
            <a:ext cx="2482566" cy="31745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6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Жилой корпус</a:t>
            </a:r>
          </a:p>
        </p:txBody>
      </p:sp>
    </p:spTree>
    <p:extLst>
      <p:ext uri="{BB962C8B-B14F-4D97-AF65-F5344CB8AC3E}">
        <p14:creationId xmlns:p14="http://schemas.microsoft.com/office/powerpoint/2010/main" val="31948846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8752" y="1486688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4362" y="849268"/>
            <a:ext cx="734695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27301" y="999308"/>
            <a:ext cx="4083540" cy="35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463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138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2"/>
          <a:stretch/>
        </p:blipFill>
        <p:spPr>
          <a:xfrm rot="5400000">
            <a:off x="374542" y="1691256"/>
            <a:ext cx="4168835" cy="379776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968" y="1654077"/>
            <a:ext cx="5080818" cy="381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0819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357841" y="3957354"/>
            <a:ext cx="4953000" cy="3424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sz="1625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8752" y="1486688"/>
            <a:ext cx="907117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4362" y="849268"/>
            <a:ext cx="7346959" cy="31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27301" y="999308"/>
            <a:ext cx="4083540" cy="35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463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138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b="11608"/>
          <a:stretch/>
        </p:blipFill>
        <p:spPr>
          <a:xfrm>
            <a:off x="287774" y="849267"/>
            <a:ext cx="6213764" cy="41132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43" b="14447"/>
          <a:stretch/>
        </p:blipFill>
        <p:spPr>
          <a:xfrm rot="21104082">
            <a:off x="900903" y="2772384"/>
            <a:ext cx="8652795" cy="283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4308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5213</TotalTime>
  <Words>525</Words>
  <Application>Microsoft Office PowerPoint</Application>
  <PresentationFormat>Лист A4 (210x297 мм)</PresentationFormat>
  <Paragraphs>144</Paragraphs>
  <Slides>56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64" baseType="lpstr">
      <vt:lpstr>Microsoft JhengHei</vt:lpstr>
      <vt:lpstr>Arial</vt:lpstr>
      <vt:lpstr>Calibri</vt:lpstr>
      <vt:lpstr>Calibri Light</vt:lpstr>
      <vt:lpstr>Monotype Corsiva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XTreme.ws</dc:creator>
  <cp:lastModifiedBy>XTreme.ws</cp:lastModifiedBy>
  <cp:revision>163</cp:revision>
  <dcterms:created xsi:type="dcterms:W3CDTF">2022-06-13T09:20:44Z</dcterms:created>
  <dcterms:modified xsi:type="dcterms:W3CDTF">2023-06-16T10:37:25Z</dcterms:modified>
</cp:coreProperties>
</file>